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306" r:id="rId3"/>
    <p:sldId id="308" r:id="rId4"/>
    <p:sldId id="307" r:id="rId5"/>
    <p:sldId id="274" r:id="rId6"/>
    <p:sldId id="283" r:id="rId7"/>
    <p:sldId id="305" r:id="rId8"/>
    <p:sldId id="275" r:id="rId9"/>
    <p:sldId id="277" r:id="rId10"/>
    <p:sldId id="278" r:id="rId11"/>
    <p:sldId id="296" r:id="rId12"/>
    <p:sldId id="282" r:id="rId13"/>
    <p:sldId id="285" r:id="rId14"/>
    <p:sldId id="286" r:id="rId15"/>
    <p:sldId id="291" r:id="rId16"/>
    <p:sldId id="292" r:id="rId17"/>
    <p:sldId id="293" r:id="rId18"/>
    <p:sldId id="304" r:id="rId19"/>
    <p:sldId id="303" r:id="rId20"/>
    <p:sldId id="297" r:id="rId21"/>
    <p:sldId id="298" r:id="rId22"/>
    <p:sldId id="300" r:id="rId23"/>
    <p:sldId id="288" r:id="rId24"/>
    <p:sldId id="301" r:id="rId25"/>
    <p:sldId id="294" r:id="rId26"/>
    <p:sldId id="302" r:id="rId27"/>
    <p:sldId id="295" r:id="rId28"/>
    <p:sldId id="2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16"/>
    <p:restoredTop sz="94710"/>
  </p:normalViewPr>
  <p:slideViewPr>
    <p:cSldViewPr snapToGrid="0" snapToObjects="1">
      <p:cViewPr varScale="1">
        <p:scale>
          <a:sx n="108" d="100"/>
          <a:sy n="108" d="100"/>
        </p:scale>
        <p:origin x="200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8C2F4-F781-034D-A742-B6D3765181E6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5A0E25-02A4-E54E-ABAE-BDAA005BD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57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5A0E25-02A4-E54E-ABAE-BDAA005BDA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98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ECC9D-E730-974E-8BD5-23C223ADE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5D7B8-6B7E-7B40-9A0C-6BA1F6D23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652-1C6F-7742-8A5A-37B26E54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441EB-6F30-2245-AC17-46482A0CC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49E06-16ED-9348-B867-1634077B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38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B6D8B-0B5D-FB43-A613-2658245FC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64A8E-CE19-2248-A7FD-DFB40E785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9D5F-E875-6845-B5CB-44A4E7B88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08E5C-8E11-F24F-86F5-5807B2F72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F27BC-8598-9A4A-AE2C-92B6AB7B8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7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AAA5FA-2BB7-5E48-9186-8EE53B90C8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660F50-D507-2F4B-9C54-83B57F64F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13FB1-AD00-0E48-8E34-C405AA79C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BBF35-C5DF-194E-9463-4E60A8E19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BE82C-5993-B442-9952-B0CB3E91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523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112B-10C1-FF4A-AA86-EED08CDE2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C9610-B74D-314D-9661-8981DE269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AB36F-1106-1544-819E-5029CF762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26A0A-5C22-7E48-9370-9951277A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DB376-559A-5E45-BA88-C88DF0FE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05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D6F64-E4AC-8945-9E92-04FB4E444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C13E4-E44A-0C45-8AFF-3D42EC860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3D0BE-1647-CB4D-97A6-45547FCBC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F9662-F8BF-C34C-BAA2-C234B3CCF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DBFA3-D790-3143-91C0-5DD921A4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525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D76D-1F95-FF4E-9267-71CEA709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601EE-763C-A44E-A7EC-19C1EF0524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216B7-D010-2043-8BD9-17C50C04D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85CF35-D9EE-F143-83CC-894CE617F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E29B7-85CB-624E-BC0E-076ABCE9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F6F87-B0DF-EE4E-BD98-39F702B0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0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38E3-BAEF-0645-9F9B-696330E0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98238-7F5C-AC4C-B20A-E9A07CA4D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BD4763-B361-644B-9CFF-27289134D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30D00C-7FEC-BF41-A8C4-B158A93D7F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E3099D-892B-6C42-90A4-922FF6595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88F982-07F6-E749-A36D-09796EF02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EE578-4E74-C040-8BA6-A48C77B2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D4EE4B-11EB-854F-8520-5E037E72D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58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B2A49-FCCD-9149-89C8-D07801C4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D9DC65-4975-8C48-AEBB-9A1CABA92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2D454C-6219-EC45-8198-9342BD08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273BBA-D1A3-D649-8895-D35D361AC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4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F92C7-7162-6F4E-BFDE-8D85A8716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47F9F-65A1-F34E-8A6D-82737E499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5DC49-5B91-0744-A812-2ECC57AE4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59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01CF-5414-B84C-A299-A2094FD46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48A8F-528C-3047-ACD3-B46B36D8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BFAB2-18CC-5646-B02D-2652AF0D3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F44AA-AC0C-0A44-B233-E00D9AE51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8993E-007B-F54E-9E54-0E5783447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06F5C-D7FF-C447-9249-23BA7FA0D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36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DE8E6-23C3-0C4D-9431-D21DE1DE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C6F27-E13A-2244-B32F-9BD3914D9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89CE6-CC28-4944-8C67-D70EE530D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2DBD7-AFAD-984D-B693-91969947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5C2A8-EE72-2B44-B4BF-ED577890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5744E-3A1A-174A-B0D3-A021358FE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2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A2F77-2DAF-124F-A91F-4C656A9B7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2448A-9A77-A840-8432-B3F2EF8BA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7DC1E-CF9C-4A49-9928-E7A2FB136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E0F42-2732-0946-871B-2BECB08500FA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F3AB3-64EE-2E43-9B47-8C62C3538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7B206-EF39-A14D-A0F6-603D4411C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72293-1A32-C246-B383-FD86FF83A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direct.com/science/article/pii/S105381191630595X?via%3Dihub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mcmedinformdecismak.biomedcentral.com/articles/10.1186/1472-6947-12-8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62-023-01581-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467A6-78BF-794B-B399-6A9F994F3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357149"/>
            <a:ext cx="12192000" cy="2387600"/>
          </a:xfrm>
        </p:spPr>
        <p:txBody>
          <a:bodyPr/>
          <a:lstStyle/>
          <a:p>
            <a:r>
              <a:rPr lang="en-US" dirty="0"/>
              <a:t>Good Data Practices</a:t>
            </a:r>
            <a:br>
              <a:rPr lang="en-US" dirty="0"/>
            </a:br>
            <a:r>
              <a:rPr lang="en-US" dirty="0"/>
              <a:t>For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A5BE9-132D-0240-B001-30A96BCF7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44749"/>
            <a:ext cx="9144000" cy="1655763"/>
          </a:xfrm>
        </p:spPr>
        <p:txBody>
          <a:bodyPr/>
          <a:lstStyle/>
          <a:p>
            <a:r>
              <a:rPr lang="en-US" dirty="0" err="1"/>
              <a:t>NetNeuro</a:t>
            </a:r>
            <a:r>
              <a:rPr lang="en-US" dirty="0"/>
              <a:t>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90129-C2A4-A475-7683-CC3E212CE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2000"/>
          </a:blip>
          <a:srcRect l="14155" r="4583" b="14912"/>
          <a:stretch/>
        </p:blipFill>
        <p:spPr>
          <a:xfrm rot="16200000">
            <a:off x="2112553" y="-422180"/>
            <a:ext cx="7102643" cy="798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93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C064B-E38F-5D14-D73B-13C433175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Differences between Reproducible and AI-Ready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0E40E0-7511-17E4-B9D6-E9F644F390EF}"/>
              </a:ext>
            </a:extLst>
          </p:cNvPr>
          <p:cNvSpPr txBox="1"/>
          <p:nvPr/>
        </p:nvSpPr>
        <p:spPr>
          <a:xfrm>
            <a:off x="490959" y="2270515"/>
            <a:ext cx="50690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Blurry Image results from Bad Calibration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for your future-self to debug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useful for training an ML model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AE4A1A-4D1C-58E3-02B0-ABF8ED7C1968}"/>
              </a:ext>
            </a:extLst>
          </p:cNvPr>
          <p:cNvSpPr txBox="1"/>
          <p:nvPr/>
        </p:nvSpPr>
        <p:spPr>
          <a:xfrm>
            <a:off x="490960" y="3763416"/>
            <a:ext cx="4532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Contaminated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for your future-self to debug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useful for training an ML model</a:t>
            </a:r>
            <a:r>
              <a:rPr lang="en-US" i="1" dirty="0"/>
              <a:t>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70FBBA-5D28-DDCC-AF3E-A26A3403A11A}"/>
              </a:ext>
            </a:extLst>
          </p:cNvPr>
          <p:cNvSpPr txBox="1"/>
          <p:nvPr/>
        </p:nvSpPr>
        <p:spPr>
          <a:xfrm>
            <a:off x="490959" y="5460505"/>
            <a:ext cx="98683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When taking data consider recording whether your confident if that data should be used for science or if there is a possibility something went wrong. This can help you clean your data for ML projects, can True/False, or more fine grained  red/yellow/green.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9EB734-0713-D737-C808-CD94BD9F3947}"/>
              </a:ext>
            </a:extLst>
          </p:cNvPr>
          <p:cNvSpPr txBox="1"/>
          <p:nvPr/>
        </p:nvSpPr>
        <p:spPr>
          <a:xfrm>
            <a:off x="5816280" y="2284415"/>
            <a:ext cx="6037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An instrument is broken, so you’re missing a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if you don’t need that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useful for training an ML model	that needs that variable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5D49DB-5096-D397-BC64-33958A0CB0E6}"/>
              </a:ext>
            </a:extLst>
          </p:cNvPr>
          <p:cNvSpPr txBox="1"/>
          <p:nvPr/>
        </p:nvSpPr>
        <p:spPr>
          <a:xfrm>
            <a:off x="5663880" y="3763416"/>
            <a:ext cx="6037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You switch units on an instrument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it’s still the same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useful for training an ML model	you must convert to consistent units in advance</a:t>
            </a:r>
          </a:p>
        </p:txBody>
      </p:sp>
    </p:spTree>
    <p:extLst>
      <p:ext uri="{BB962C8B-B14F-4D97-AF65-F5344CB8AC3E}">
        <p14:creationId xmlns:p14="http://schemas.microsoft.com/office/powerpoint/2010/main" val="2580914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61DF-FB34-4907-6943-B3AF63EF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Ready 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AE5080F-A95A-CAF2-0CFC-F0DDF19D9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126" y="1690690"/>
            <a:ext cx="10649607" cy="45121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Clear Data Splits </a:t>
            </a:r>
          </a:p>
          <a:p>
            <a:pPr lvl="1"/>
            <a:r>
              <a:rPr lang="en-US" dirty="0"/>
              <a:t>Designate some examples as training data</a:t>
            </a:r>
          </a:p>
          <a:p>
            <a:pPr lvl="1"/>
            <a:r>
              <a:rPr lang="en-US" dirty="0"/>
              <a:t>Designate some examples as testing data</a:t>
            </a:r>
          </a:p>
          <a:p>
            <a:r>
              <a:rPr lang="en-US" dirty="0"/>
              <a:t>Structed Data is ‘Tidy’ - https://</a:t>
            </a:r>
            <a:r>
              <a:rPr lang="en-US" dirty="0" err="1"/>
              <a:t>vita.had.co.nz</a:t>
            </a:r>
            <a:r>
              <a:rPr lang="en-US" dirty="0"/>
              <a:t>/papers/tidy-</a:t>
            </a:r>
            <a:r>
              <a:rPr lang="en-US" dirty="0" err="1"/>
              <a:t>data.pdf</a:t>
            </a:r>
            <a:endParaRPr lang="en-US" dirty="0"/>
          </a:p>
          <a:p>
            <a:pPr lvl="1"/>
            <a:r>
              <a:rPr lang="en-US" dirty="0"/>
              <a:t>Every column is a variable.</a:t>
            </a:r>
          </a:p>
          <a:p>
            <a:pPr lvl="1"/>
            <a:r>
              <a:rPr lang="en-US" dirty="0"/>
              <a:t>Every row is an observation.</a:t>
            </a:r>
          </a:p>
          <a:p>
            <a:pPr lvl="1"/>
            <a:r>
              <a:rPr lang="en-US" dirty="0"/>
              <a:t>Every cell is a single value</a:t>
            </a:r>
          </a:p>
          <a:p>
            <a:r>
              <a:rPr lang="en-US" dirty="0"/>
              <a:t>The Dataset is Clean</a:t>
            </a:r>
          </a:p>
          <a:p>
            <a:pPr lvl="1"/>
            <a:r>
              <a:rPr lang="en-US" dirty="0"/>
              <a:t>No missing values or ‘Nans’</a:t>
            </a:r>
          </a:p>
          <a:p>
            <a:pPr lvl="1"/>
            <a:r>
              <a:rPr lang="en-US" dirty="0"/>
              <a:t>No ‘bad’ data</a:t>
            </a:r>
          </a:p>
          <a:p>
            <a:pPr lvl="1"/>
            <a:r>
              <a:rPr lang="en-US" dirty="0"/>
              <a:t>Consistent as Possible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932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B442-06D7-3961-C963-E08886883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Sometimes it’s ok to break the rules!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5DDF21-5A07-F92D-9BDA-3599DF535B92}"/>
              </a:ext>
            </a:extLst>
          </p:cNvPr>
          <p:cNvSpPr txBox="1">
            <a:spLocks/>
          </p:cNvSpPr>
          <p:nvPr/>
        </p:nvSpPr>
        <p:spPr>
          <a:xfrm>
            <a:off x="530572" y="1690690"/>
            <a:ext cx="10649607" cy="451211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It’s often OK to break the rules when make AI-Ready Datasets. Just make sure you know why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/>
              <a:t>Some ML algorithms can handle missing values</a:t>
            </a:r>
          </a:p>
          <a:p>
            <a:pPr lvl="2"/>
            <a:r>
              <a:rPr lang="en-US" dirty="0"/>
              <a:t>Most can not, so make sure to check</a:t>
            </a:r>
          </a:p>
          <a:p>
            <a:pPr marL="914377" lvl="2" indent="0">
              <a:buNone/>
            </a:pPr>
            <a:endParaRPr lang="en-US" dirty="0"/>
          </a:p>
          <a:p>
            <a:pPr lvl="1"/>
            <a:r>
              <a:rPr lang="en-US" dirty="0"/>
              <a:t>There are other ways of validating ML models besides a training and test split</a:t>
            </a:r>
          </a:p>
          <a:p>
            <a:pPr lvl="2"/>
            <a:r>
              <a:rPr lang="en-US" dirty="0"/>
              <a:t>Cross validation - K-Folds, Leave one out</a:t>
            </a:r>
          </a:p>
          <a:p>
            <a:pPr lvl="2"/>
            <a:r>
              <a:rPr lang="en-US" dirty="0"/>
              <a:t>These are often computationally expensive, so generally they work with small models and small datasets where you want to use as much data as possible for training</a:t>
            </a:r>
          </a:p>
          <a:p>
            <a:r>
              <a:rPr lang="en-US" dirty="0"/>
              <a:t>A good reference for how to do cross validation</a:t>
            </a:r>
          </a:p>
          <a:p>
            <a:pPr lvl="1"/>
            <a:r>
              <a:rPr lang="en-US" b="1" dirty="0"/>
              <a:t>Assessing and tuning brain decoders (</a:t>
            </a:r>
            <a:r>
              <a:rPr lang="en-US" dirty="0" err="1"/>
              <a:t>Varoquaux</a:t>
            </a:r>
            <a:r>
              <a:rPr lang="en-US" dirty="0"/>
              <a:t> G. et. al 2017</a:t>
            </a:r>
            <a:r>
              <a:rPr lang="en-US" b="1" dirty="0">
                <a:hlinkClick r:id="rId2"/>
              </a:rPr>
              <a:t>): Cross-validation, caveats, and guidelines: </a:t>
            </a:r>
            <a:r>
              <a:rPr lang="en-US" dirty="0"/>
              <a:t>https://</a:t>
            </a:r>
            <a:r>
              <a:rPr lang="en-US" dirty="0" err="1"/>
              <a:t>www.sciencedirect.com</a:t>
            </a:r>
            <a:r>
              <a:rPr lang="en-US" dirty="0"/>
              <a:t>/science/article/</a:t>
            </a:r>
            <a:r>
              <a:rPr lang="en-US" dirty="0" err="1"/>
              <a:t>pii</a:t>
            </a:r>
            <a:r>
              <a:rPr lang="en-US" dirty="0"/>
              <a:t>/S105381191630595X?via%3Dihub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799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03B56-8FAE-ED16-FABA-11041410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Data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66394-4F0D-F8EC-9B5E-68220EDC5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 models are programed with data</a:t>
            </a:r>
          </a:p>
          <a:p>
            <a:endParaRPr lang="en-US" dirty="0"/>
          </a:p>
          <a:p>
            <a:r>
              <a:rPr lang="en-US" dirty="0"/>
              <a:t>Beyond technical requirements the content of the data is important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in your data determines how your model works</a:t>
            </a:r>
          </a:p>
          <a:p>
            <a:pPr lvl="1"/>
            <a:r>
              <a:rPr lang="en-US" dirty="0"/>
              <a:t>Will it generalize</a:t>
            </a:r>
          </a:p>
          <a:p>
            <a:pPr lvl="1"/>
            <a:r>
              <a:rPr lang="en-US" dirty="0"/>
              <a:t>Will it be able to train</a:t>
            </a:r>
          </a:p>
          <a:p>
            <a:pPr lvl="1"/>
            <a:r>
              <a:rPr lang="en-US" dirty="0"/>
              <a:t>How accurate will it be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81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E94E6-984D-6775-B170-ECAD594A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260023"/>
            <a:ext cx="10515600" cy="1325563"/>
          </a:xfrm>
        </p:spPr>
        <p:txBody>
          <a:bodyPr/>
          <a:lstStyle/>
          <a:p>
            <a:r>
              <a:rPr lang="en-US" dirty="0"/>
              <a:t>Confounders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D756B-9875-AE9A-1C2F-A67083467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1342149"/>
            <a:ext cx="10515600" cy="1884527"/>
          </a:xfrm>
        </p:spPr>
        <p:txBody>
          <a:bodyPr>
            <a:normAutofit/>
          </a:bodyPr>
          <a:lstStyle/>
          <a:p>
            <a:r>
              <a:rPr lang="en-US" dirty="0"/>
              <a:t>Beyond the format of the data good datasets have limited irrelevant confounders</a:t>
            </a:r>
          </a:p>
          <a:p>
            <a:r>
              <a:rPr lang="en-US" dirty="0"/>
              <a:t>ML picks up on patterns, so you don’t want to add your own that might not be relevant to the question you’re asking</a:t>
            </a:r>
          </a:p>
          <a:p>
            <a:endParaRPr lang="en-US" dirty="0"/>
          </a:p>
        </p:txBody>
      </p:sp>
      <p:pic>
        <p:nvPicPr>
          <p:cNvPr id="4" name="Picture 3" descr="A picture containing text, measuring stick, different&#10;&#10;Description automatically generated">
            <a:extLst>
              <a:ext uri="{FF2B5EF4-FFF2-40B4-BE49-F238E27FC236}">
                <a16:creationId xmlns:a16="http://schemas.microsoft.com/office/drawing/2014/main" id="{C32391AB-9E79-9059-ACCA-805D1E35E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68" y="4034654"/>
            <a:ext cx="3850325" cy="2563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B4141E-AF6A-0947-01D5-C3BB6B658CB9}"/>
              </a:ext>
            </a:extLst>
          </p:cNvPr>
          <p:cNvSpPr txBox="1"/>
          <p:nvPr/>
        </p:nvSpPr>
        <p:spPr>
          <a:xfrm>
            <a:off x="1176360" y="3631325"/>
            <a:ext cx="2995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Columbia River</a:t>
            </a:r>
          </a:p>
        </p:txBody>
      </p:sp>
      <p:pic>
        <p:nvPicPr>
          <p:cNvPr id="6" name="Picture 5" descr="A close up of a shrimp&#10;&#10;Description automatically generated with medium confidence">
            <a:extLst>
              <a:ext uri="{FF2B5EF4-FFF2-40B4-BE49-F238E27FC236}">
                <a16:creationId xmlns:a16="http://schemas.microsoft.com/office/drawing/2014/main" id="{4418E34A-FA84-52B7-0DB4-487B60F27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402" y="4034654"/>
            <a:ext cx="3850325" cy="2563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4E3BA-DDED-4899-7CF2-F2707947C8BC}"/>
              </a:ext>
            </a:extLst>
          </p:cNvPr>
          <p:cNvSpPr txBox="1"/>
          <p:nvPr/>
        </p:nvSpPr>
        <p:spPr>
          <a:xfrm>
            <a:off x="6685402" y="3634219"/>
            <a:ext cx="231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Riverbend</a:t>
            </a:r>
          </a:p>
        </p:txBody>
      </p:sp>
    </p:spTree>
    <p:extLst>
      <p:ext uri="{BB962C8B-B14F-4D97-AF65-F5344CB8AC3E}">
        <p14:creationId xmlns:p14="http://schemas.microsoft.com/office/powerpoint/2010/main" val="1988239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E94E6-984D-6775-B170-ECAD594A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260023"/>
            <a:ext cx="10515600" cy="1325563"/>
          </a:xfrm>
        </p:spPr>
        <p:txBody>
          <a:bodyPr/>
          <a:lstStyle/>
          <a:p>
            <a:r>
              <a:rPr lang="en-US" dirty="0"/>
              <a:t>Confounders -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D756B-9875-AE9A-1C2F-A67083467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1342149"/>
            <a:ext cx="10515600" cy="1884527"/>
          </a:xfrm>
        </p:spPr>
        <p:txBody>
          <a:bodyPr>
            <a:normAutofit/>
          </a:bodyPr>
          <a:lstStyle/>
          <a:p>
            <a:r>
              <a:rPr lang="en-US" dirty="0"/>
              <a:t>Study interested in understand Phenotype differences in two populations</a:t>
            </a:r>
          </a:p>
          <a:p>
            <a:r>
              <a:rPr lang="en-US" dirty="0"/>
              <a:t>Rulers placed in image for scale – Good for Consistency </a:t>
            </a:r>
          </a:p>
          <a:p>
            <a:r>
              <a:rPr lang="en-US" dirty="0"/>
              <a:t>ID numbers include in image – Good for reproducibility </a:t>
            </a:r>
          </a:p>
        </p:txBody>
      </p:sp>
      <p:pic>
        <p:nvPicPr>
          <p:cNvPr id="4" name="Picture 3" descr="A picture containing text, measuring stick, different&#10;&#10;Description automatically generated">
            <a:extLst>
              <a:ext uri="{FF2B5EF4-FFF2-40B4-BE49-F238E27FC236}">
                <a16:creationId xmlns:a16="http://schemas.microsoft.com/office/drawing/2014/main" id="{C32391AB-9E79-9059-ACCA-805D1E35E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68" y="4034654"/>
            <a:ext cx="3850325" cy="2563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B4141E-AF6A-0947-01D5-C3BB6B658CB9}"/>
              </a:ext>
            </a:extLst>
          </p:cNvPr>
          <p:cNvSpPr txBox="1"/>
          <p:nvPr/>
        </p:nvSpPr>
        <p:spPr>
          <a:xfrm>
            <a:off x="1176360" y="3631325"/>
            <a:ext cx="2995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Columbia River</a:t>
            </a:r>
          </a:p>
        </p:txBody>
      </p:sp>
      <p:pic>
        <p:nvPicPr>
          <p:cNvPr id="6" name="Picture 5" descr="A close up of a shrimp&#10;&#10;Description automatically generated with medium confidence">
            <a:extLst>
              <a:ext uri="{FF2B5EF4-FFF2-40B4-BE49-F238E27FC236}">
                <a16:creationId xmlns:a16="http://schemas.microsoft.com/office/drawing/2014/main" id="{4418E34A-FA84-52B7-0DB4-487B60F27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402" y="4034654"/>
            <a:ext cx="3850325" cy="2563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4E3BA-DDED-4899-7CF2-F2707947C8BC}"/>
              </a:ext>
            </a:extLst>
          </p:cNvPr>
          <p:cNvSpPr txBox="1"/>
          <p:nvPr/>
        </p:nvSpPr>
        <p:spPr>
          <a:xfrm>
            <a:off x="6685402" y="3634219"/>
            <a:ext cx="231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Riverbend</a:t>
            </a:r>
          </a:p>
        </p:txBody>
      </p:sp>
    </p:spTree>
    <p:extLst>
      <p:ext uri="{BB962C8B-B14F-4D97-AF65-F5344CB8AC3E}">
        <p14:creationId xmlns:p14="http://schemas.microsoft.com/office/powerpoint/2010/main" val="898019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E94E6-984D-6775-B170-ECAD594A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16586"/>
            <a:ext cx="10515600" cy="1325563"/>
          </a:xfrm>
        </p:spPr>
        <p:txBody>
          <a:bodyPr/>
          <a:lstStyle/>
          <a:p>
            <a:r>
              <a:rPr lang="en-US" dirty="0"/>
              <a:t>Confounders -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D756B-9875-AE9A-1C2F-A67083467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54"/>
            <a:ext cx="10515600" cy="1884527"/>
          </a:xfrm>
        </p:spPr>
        <p:txBody>
          <a:bodyPr>
            <a:normAutofit/>
          </a:bodyPr>
          <a:lstStyle/>
          <a:p>
            <a:r>
              <a:rPr lang="en-US" dirty="0"/>
              <a:t>Ruler color differs between collection site!</a:t>
            </a:r>
          </a:p>
          <a:p>
            <a:r>
              <a:rPr lang="en-US" dirty="0"/>
              <a:t>ID numbers differ between collection site</a:t>
            </a:r>
          </a:p>
          <a:p>
            <a:r>
              <a:rPr lang="en-US" dirty="0"/>
              <a:t>Both effects were learned by a classifier trying to predict the phenotype from the image!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text, measuring stick, different&#10;&#10;Description automatically generated">
            <a:extLst>
              <a:ext uri="{FF2B5EF4-FFF2-40B4-BE49-F238E27FC236}">
                <a16:creationId xmlns:a16="http://schemas.microsoft.com/office/drawing/2014/main" id="{C32391AB-9E79-9059-ACCA-805D1E35E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68" y="4034654"/>
            <a:ext cx="3850325" cy="2563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B4141E-AF6A-0947-01D5-C3BB6B658CB9}"/>
              </a:ext>
            </a:extLst>
          </p:cNvPr>
          <p:cNvSpPr txBox="1"/>
          <p:nvPr/>
        </p:nvSpPr>
        <p:spPr>
          <a:xfrm>
            <a:off x="1176360" y="3631325"/>
            <a:ext cx="2995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Columbia River</a:t>
            </a:r>
          </a:p>
        </p:txBody>
      </p:sp>
      <p:pic>
        <p:nvPicPr>
          <p:cNvPr id="6" name="Picture 5" descr="A close up of a shrimp&#10;&#10;Description automatically generated with medium confidence">
            <a:extLst>
              <a:ext uri="{FF2B5EF4-FFF2-40B4-BE49-F238E27FC236}">
                <a16:creationId xmlns:a16="http://schemas.microsoft.com/office/drawing/2014/main" id="{4418E34A-FA84-52B7-0DB4-487B60F27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402" y="4034654"/>
            <a:ext cx="3850325" cy="2563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4E3BA-DDED-4899-7CF2-F2707947C8BC}"/>
              </a:ext>
            </a:extLst>
          </p:cNvPr>
          <p:cNvSpPr txBox="1"/>
          <p:nvPr/>
        </p:nvSpPr>
        <p:spPr>
          <a:xfrm>
            <a:off x="6685402" y="3634219"/>
            <a:ext cx="231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Riverbend</a:t>
            </a:r>
          </a:p>
        </p:txBody>
      </p:sp>
    </p:spTree>
    <p:extLst>
      <p:ext uri="{BB962C8B-B14F-4D97-AF65-F5344CB8AC3E}">
        <p14:creationId xmlns:p14="http://schemas.microsoft.com/office/powerpoint/2010/main" val="2419982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E94E6-984D-6775-B170-ECAD594A9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16586"/>
            <a:ext cx="10515600" cy="1325563"/>
          </a:xfrm>
        </p:spPr>
        <p:txBody>
          <a:bodyPr/>
          <a:lstStyle/>
          <a:p>
            <a:r>
              <a:rPr lang="en-US" dirty="0"/>
              <a:t>Confounders -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D756B-9875-AE9A-1C2F-A67083467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4" y="1099081"/>
            <a:ext cx="10515600" cy="3722655"/>
          </a:xfrm>
        </p:spPr>
        <p:txBody>
          <a:bodyPr>
            <a:normAutofit/>
          </a:bodyPr>
          <a:lstStyle/>
          <a:p>
            <a:r>
              <a:rPr lang="en-US" dirty="0"/>
              <a:t>You may need to clean your data before training an ML algorithm</a:t>
            </a:r>
          </a:p>
          <a:p>
            <a:r>
              <a:rPr lang="en-US" dirty="0"/>
              <a:t>Sometimes what's best for reproducibility is bad for ML algorithms</a:t>
            </a:r>
          </a:p>
          <a:p>
            <a:pPr lvl="1"/>
            <a:r>
              <a:rPr lang="en-US" dirty="0"/>
              <a:t>If you inject unique features into your data for each subject or experiment it can help you keep organized</a:t>
            </a:r>
          </a:p>
          <a:p>
            <a:pPr lvl="1"/>
            <a:r>
              <a:rPr lang="en-US" dirty="0"/>
              <a:t>Expect ML models to learn these features too! You’ll need to remove them before training.</a:t>
            </a:r>
          </a:p>
          <a:p>
            <a:r>
              <a:rPr lang="en-US" dirty="0"/>
              <a:t>This happens in other kinds of data too not just images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picture containing text, measuring stick, different&#10;&#10;Description automatically generated">
            <a:extLst>
              <a:ext uri="{FF2B5EF4-FFF2-40B4-BE49-F238E27FC236}">
                <a16:creationId xmlns:a16="http://schemas.microsoft.com/office/drawing/2014/main" id="{C32391AB-9E79-9059-ACCA-805D1E35E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4" t="31349" r="14978" b="37043"/>
          <a:stretch/>
        </p:blipFill>
        <p:spPr>
          <a:xfrm>
            <a:off x="1220661" y="5472424"/>
            <a:ext cx="2806393" cy="8102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B4141E-AF6A-0947-01D5-C3BB6B658CB9}"/>
              </a:ext>
            </a:extLst>
          </p:cNvPr>
          <p:cNvSpPr txBox="1"/>
          <p:nvPr/>
        </p:nvSpPr>
        <p:spPr>
          <a:xfrm>
            <a:off x="1396279" y="4962414"/>
            <a:ext cx="2995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Columbia River</a:t>
            </a:r>
          </a:p>
        </p:txBody>
      </p:sp>
      <p:pic>
        <p:nvPicPr>
          <p:cNvPr id="6" name="Picture 5" descr="A close up of a shrimp&#10;&#10;Description automatically generated with medium confidence">
            <a:extLst>
              <a:ext uri="{FF2B5EF4-FFF2-40B4-BE49-F238E27FC236}">
                <a16:creationId xmlns:a16="http://schemas.microsoft.com/office/drawing/2014/main" id="{4418E34A-FA84-52B7-0DB4-487B60F27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9" t="31349" r="10293" b="25303"/>
          <a:stretch/>
        </p:blipFill>
        <p:spPr>
          <a:xfrm>
            <a:off x="6315919" y="5387241"/>
            <a:ext cx="3171464" cy="11111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4E3BA-DDED-4899-7CF2-F2707947C8BC}"/>
              </a:ext>
            </a:extLst>
          </p:cNvPr>
          <p:cNvSpPr txBox="1"/>
          <p:nvPr/>
        </p:nvSpPr>
        <p:spPr>
          <a:xfrm>
            <a:off x="6315919" y="4962414"/>
            <a:ext cx="231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Riverbend</a:t>
            </a:r>
          </a:p>
        </p:txBody>
      </p:sp>
    </p:spTree>
    <p:extLst>
      <p:ext uri="{BB962C8B-B14F-4D97-AF65-F5344CB8AC3E}">
        <p14:creationId xmlns:p14="http://schemas.microsoft.com/office/powerpoint/2010/main" val="269890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65963-748D-A14E-6B73-7BDDCD20F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24" y="228492"/>
            <a:ext cx="10515600" cy="1325563"/>
          </a:xfrm>
        </p:spPr>
        <p:txBody>
          <a:bodyPr/>
          <a:lstStyle/>
          <a:p>
            <a:r>
              <a:rPr lang="en-US" dirty="0"/>
              <a:t>What’s the Confounder? Husky or Wolf</a:t>
            </a:r>
          </a:p>
        </p:txBody>
      </p:sp>
      <p:pic>
        <p:nvPicPr>
          <p:cNvPr id="5" name="Content Placeholder 4" descr="A collage of a dog&#10;&#10;Description automatically generated with medium confidence">
            <a:extLst>
              <a:ext uri="{FF2B5EF4-FFF2-40B4-BE49-F238E27FC236}">
                <a16:creationId xmlns:a16="http://schemas.microsoft.com/office/drawing/2014/main" id="{A41F430B-5479-E505-2046-0B20D297D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455" y="1214074"/>
            <a:ext cx="9852967" cy="48279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5C14B6-4D8A-829D-AE6C-FFA0AC9FB884}"/>
              </a:ext>
            </a:extLst>
          </p:cNvPr>
          <p:cNvSpPr txBox="1"/>
          <p:nvPr/>
        </p:nvSpPr>
        <p:spPr>
          <a:xfrm>
            <a:off x="1508713" y="6108950"/>
            <a:ext cx="35272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/abs/1602.04938</a:t>
            </a:r>
          </a:p>
        </p:txBody>
      </p:sp>
    </p:spTree>
    <p:extLst>
      <p:ext uri="{BB962C8B-B14F-4D97-AF65-F5344CB8AC3E}">
        <p14:creationId xmlns:p14="http://schemas.microsoft.com/office/powerpoint/2010/main" val="3117625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A80C5-31B7-3081-D15D-6A2FC219A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A1C170-08FE-812D-E75D-525727730B87}"/>
              </a:ext>
            </a:extLst>
          </p:cNvPr>
          <p:cNvSpPr txBox="1"/>
          <p:nvPr/>
        </p:nvSpPr>
        <p:spPr>
          <a:xfrm>
            <a:off x="5687201" y="5941692"/>
            <a:ext cx="35272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/abs/1602.04938</a:t>
            </a:r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1B070D09-DFA0-E9A5-CC69-B62A2B7A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337" y="546976"/>
            <a:ext cx="5586984" cy="5348676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94D6895-3E10-0FBA-995E-3CA5EE894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089" y="2339282"/>
            <a:ext cx="3430001" cy="14187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 Is it a problem?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793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E414-7020-7AC2-E3B9-0A5729B15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ML Types</a:t>
            </a:r>
          </a:p>
        </p:txBody>
      </p:sp>
      <p:pic>
        <p:nvPicPr>
          <p:cNvPr id="4" name="Google Shape;225;p38">
            <a:extLst>
              <a:ext uri="{FF2B5EF4-FFF2-40B4-BE49-F238E27FC236}">
                <a16:creationId xmlns:a16="http://schemas.microsoft.com/office/drawing/2014/main" id="{A0A3E68C-19C3-94BB-3261-6B96E9EA0CE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29444" y="1446998"/>
            <a:ext cx="7057170" cy="5045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7037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403C-DFCF-09EB-5CF7-A9A0CCCD6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data do you need for ML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406A-8513-50B3-5752-E4D2C554E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57" y="1536257"/>
            <a:ext cx="10515600" cy="46099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random answer on </a:t>
            </a:r>
            <a:r>
              <a:rPr lang="en-US" dirty="0" err="1"/>
              <a:t>Quroa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At a bare minimum, collect around 1000 examples. For most "average" problems, you should have 10,000 - 100,000 examples.</a:t>
            </a:r>
          </a:p>
          <a:p>
            <a:r>
              <a:rPr lang="en-US" dirty="0"/>
              <a:t>Statements like this are common, and completely incorrect</a:t>
            </a:r>
          </a:p>
          <a:p>
            <a:r>
              <a:rPr lang="en-US" b="1" dirty="0"/>
              <a:t>Problem: </a:t>
            </a:r>
            <a:r>
              <a:rPr lang="en-US" dirty="0"/>
              <a:t>There is no correct answer</a:t>
            </a:r>
          </a:p>
          <a:p>
            <a:pPr lvl="1"/>
            <a:r>
              <a:rPr lang="en-US" dirty="0"/>
              <a:t>ML finds patterns, the more obvious the pattern the less data you need</a:t>
            </a:r>
          </a:p>
          <a:p>
            <a:pPr lvl="1"/>
            <a:r>
              <a:rPr lang="en-US" dirty="0"/>
              <a:t>How good do you need your algorithm to work?</a:t>
            </a:r>
          </a:p>
          <a:p>
            <a:pPr lvl="2"/>
            <a:r>
              <a:rPr lang="en-US" dirty="0"/>
              <a:t>Better than people at something people are really good at like object recognition </a:t>
            </a:r>
          </a:p>
          <a:p>
            <a:pPr lvl="3"/>
            <a:r>
              <a:rPr lang="en-US" dirty="0"/>
              <a:t>A lot of data</a:t>
            </a:r>
          </a:p>
          <a:p>
            <a:pPr lvl="2"/>
            <a:r>
              <a:rPr lang="en-US" dirty="0"/>
              <a:t>Better than nothing</a:t>
            </a:r>
          </a:p>
          <a:p>
            <a:pPr lvl="3"/>
            <a:r>
              <a:rPr lang="en-US" dirty="0"/>
              <a:t>A little data</a:t>
            </a:r>
          </a:p>
          <a:p>
            <a:pPr lvl="1"/>
            <a:r>
              <a:rPr lang="en-US" dirty="0"/>
              <a:t>Do patterns exist? </a:t>
            </a:r>
          </a:p>
          <a:p>
            <a:pPr lvl="2"/>
            <a:r>
              <a:rPr lang="en-US" dirty="0"/>
              <a:t>If not then no amount of data will help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946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218CC-FE59-E652-BDEA-A95FD6C0B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Curves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7B3D3-E4F8-C6A4-DFAE-5C0923133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4" y="1690690"/>
            <a:ext cx="5054061" cy="4351338"/>
          </a:xfrm>
        </p:spPr>
        <p:txBody>
          <a:bodyPr/>
          <a:lstStyle/>
          <a:p>
            <a:r>
              <a:rPr lang="en-US" b="1" dirty="0"/>
              <a:t>Predicting sample size required for classification performance</a:t>
            </a:r>
            <a:br>
              <a:rPr lang="en-US" dirty="0"/>
            </a:br>
            <a:r>
              <a:rPr lang="en-US" sz="2000" dirty="0">
                <a:hlinkClick r:id="rId2"/>
              </a:rPr>
              <a:t>https://bmcmedinformdecismak.biomedcentral.com/articles/10.1186/1472-6947-12-8</a:t>
            </a:r>
            <a:endParaRPr lang="en-US" sz="2000" dirty="0"/>
          </a:p>
          <a:p>
            <a:r>
              <a:rPr lang="en-US" sz="2000" dirty="0"/>
              <a:t>You’ll need some data to estimate how much more you’ll need to reach a given accuracy</a:t>
            </a:r>
          </a:p>
          <a:p>
            <a:r>
              <a:rPr lang="en-US" sz="2000" dirty="0"/>
              <a:t>ML algorithms improve with data until they reach a saturation point</a:t>
            </a:r>
          </a:p>
          <a:p>
            <a:r>
              <a:rPr lang="en-US" sz="2000" dirty="0"/>
              <a:t>Can be useful to train models early in data taking to get an idea of how much more you’ll need to reach a certain goal</a:t>
            </a:r>
          </a:p>
          <a:p>
            <a:pPr marL="457189" lvl="1" indent="0">
              <a:buNone/>
            </a:pPr>
            <a:endParaRPr lang="en-US" sz="1600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6201532-0523-56FF-A056-65ABBE443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705" y="140967"/>
            <a:ext cx="6628651" cy="671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86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4A826-1AA8-FE04-8F3B-849A79B77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380"/>
            <a:ext cx="10515600" cy="1325563"/>
          </a:xfrm>
        </p:spPr>
        <p:txBody>
          <a:bodyPr/>
          <a:lstStyle/>
          <a:p>
            <a:r>
              <a:rPr lang="en-US" dirty="0"/>
              <a:t>Models have different learning curves</a:t>
            </a:r>
          </a:p>
        </p:txBody>
      </p:sp>
      <p:pic>
        <p:nvPicPr>
          <p:cNvPr id="5" name="Picture 4" descr="A picture containing dark, laser&#10;&#10;Description automatically generated">
            <a:extLst>
              <a:ext uri="{FF2B5EF4-FFF2-40B4-BE49-F238E27FC236}">
                <a16:creationId xmlns:a16="http://schemas.microsoft.com/office/drawing/2014/main" id="{DEDF39A8-797A-A7D3-809C-9F2EACB58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969" y="1448722"/>
            <a:ext cx="8815086" cy="440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98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F8A2F-921F-3F84-1DCE-02F18319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913" y="226230"/>
            <a:ext cx="10515600" cy="1325563"/>
          </a:xfrm>
        </p:spPr>
        <p:txBody>
          <a:bodyPr/>
          <a:lstStyle/>
          <a:p>
            <a:r>
              <a:rPr lang="en-US" dirty="0"/>
              <a:t>Data Splits –  How Much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36688-1766-A4D5-EA36-6E72AC38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317" y="1663579"/>
            <a:ext cx="10515600" cy="4351338"/>
          </a:xfrm>
        </p:spPr>
        <p:txBody>
          <a:bodyPr/>
          <a:lstStyle/>
          <a:p>
            <a:r>
              <a:rPr lang="en-US" dirty="0"/>
              <a:t>Recommendation split data into 80% training 20% testing</a:t>
            </a:r>
          </a:p>
          <a:p>
            <a:r>
              <a:rPr lang="en-US" dirty="0"/>
              <a:t>What’s the tradeoff?</a:t>
            </a:r>
          </a:p>
          <a:p>
            <a:pPr lvl="1"/>
            <a:r>
              <a:rPr lang="en-US" dirty="0"/>
              <a:t>More testing data means better estimates of how well your model is working</a:t>
            </a:r>
          </a:p>
          <a:p>
            <a:pPr lvl="1"/>
            <a:r>
              <a:rPr lang="en-US" dirty="0"/>
              <a:t>More training data means the better your model works.</a:t>
            </a:r>
          </a:p>
          <a:p>
            <a:pPr marL="457189" lvl="1" indent="0">
              <a:buNone/>
            </a:pPr>
            <a:endParaRPr lang="en-US" dirty="0"/>
          </a:p>
          <a:p>
            <a:r>
              <a:rPr lang="en-US" dirty="0"/>
              <a:t>Another Recommendation – if this split doesn't give you enough testing data consider a different validation strategy </a:t>
            </a:r>
          </a:p>
          <a:p>
            <a:pPr lvl="1"/>
            <a:r>
              <a:rPr lang="en-US" dirty="0"/>
              <a:t>Cross-validation – K-Folds or leave one out</a:t>
            </a:r>
          </a:p>
          <a:p>
            <a:pPr lvl="1"/>
            <a:r>
              <a:rPr lang="en-US" dirty="0"/>
              <a:t>Both the above give you estimates of how well some models </a:t>
            </a:r>
          </a:p>
        </p:txBody>
      </p:sp>
    </p:spTree>
    <p:extLst>
      <p:ext uri="{BB962C8B-B14F-4D97-AF65-F5344CB8AC3E}">
        <p14:creationId xmlns:p14="http://schemas.microsoft.com/office/powerpoint/2010/main" val="2274154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EFCE-76F1-29B3-B0D2-4D13D22C3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4034742" cy="1325563"/>
          </a:xfrm>
        </p:spPr>
        <p:txBody>
          <a:bodyPr/>
          <a:lstStyle/>
          <a:p>
            <a:r>
              <a:rPr lang="en-US" dirty="0"/>
              <a:t>Extrapolation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7F70546-B6B3-0119-B702-48BEE81B2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4496" y="699036"/>
            <a:ext cx="6579084" cy="57938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0A7046-EFF8-796D-A620-6A2094872E6B}"/>
              </a:ext>
            </a:extLst>
          </p:cNvPr>
          <p:cNvSpPr txBox="1"/>
          <p:nvPr/>
        </p:nvSpPr>
        <p:spPr>
          <a:xfrm>
            <a:off x="478420" y="1794076"/>
            <a:ext cx="42440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ML does a lot of neat things, but it isn’t magic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Unless specified treat ML algorithms as universal function approximators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i.e. ‘Linear’ regression is not a universal function approximator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you’re collecting data make sure you collect ’representative’ samples</a:t>
            </a:r>
          </a:p>
        </p:txBody>
      </p:sp>
    </p:spTree>
    <p:extLst>
      <p:ext uri="{BB962C8B-B14F-4D97-AF65-F5344CB8AC3E}">
        <p14:creationId xmlns:p14="http://schemas.microsoft.com/office/powerpoint/2010/main" val="30127471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EB38-9492-07AD-12A2-CAB37A88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84" y="0"/>
            <a:ext cx="10515600" cy="1325563"/>
          </a:xfrm>
        </p:spPr>
        <p:txBody>
          <a:bodyPr/>
          <a:lstStyle/>
          <a:p>
            <a:r>
              <a:rPr lang="en-US" dirty="0"/>
              <a:t>Dataset Bias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E9EDE-08A2-4998-D7E8-FE4C2D32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44" y="1018572"/>
            <a:ext cx="11607479" cy="5602147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ML classifiers and algorithms will do there best to learn what they see in there training data.</a:t>
            </a:r>
          </a:p>
          <a:p>
            <a:r>
              <a:rPr lang="en-US" sz="2000" dirty="0"/>
              <a:t>Example </a:t>
            </a:r>
          </a:p>
          <a:p>
            <a:pPr lvl="1"/>
            <a:r>
              <a:rPr lang="en-US" sz="1800" dirty="0"/>
              <a:t>Inputs: Room Temperature</a:t>
            </a:r>
          </a:p>
          <a:p>
            <a:pPr lvl="1"/>
            <a:r>
              <a:rPr lang="en-US" sz="1800" dirty="0"/>
              <a:t>Target: A random draw from a bag with 5 red balls and 5 green balls</a:t>
            </a:r>
          </a:p>
          <a:p>
            <a:pPr lvl="1"/>
            <a:r>
              <a:rPr lang="en-US" sz="1800" dirty="0"/>
              <a:t>This Input is completely un-related a well trained ML model will predict probabilities of ~50% red ~50% green</a:t>
            </a:r>
          </a:p>
          <a:p>
            <a:r>
              <a:rPr lang="en-US" sz="2000" dirty="0"/>
              <a:t>Example 2 – Same except</a:t>
            </a:r>
          </a:p>
          <a:p>
            <a:pPr lvl="1"/>
            <a:r>
              <a:rPr lang="en-US" sz="1800" dirty="0"/>
              <a:t>Target: A random draw from a bag with 10 red balls and 5 green balls</a:t>
            </a:r>
          </a:p>
          <a:p>
            <a:pPr lvl="1"/>
            <a:r>
              <a:rPr lang="en-US" sz="1800" dirty="0"/>
              <a:t>A well-trained ML model will predict probabilities of ~66% red ~33% green</a:t>
            </a:r>
          </a:p>
          <a:p>
            <a:r>
              <a:rPr lang="en-US" sz="2000" dirty="0"/>
              <a:t>If we turn our probabilities into decisions by using the &gt;0.5 rule </a:t>
            </a:r>
          </a:p>
          <a:p>
            <a:pPr lvl="1"/>
            <a:r>
              <a:rPr lang="en-US" sz="1800" dirty="0"/>
              <a:t>Case 1: &gt;50% is probably still random equal prediction of red and green</a:t>
            </a:r>
          </a:p>
          <a:p>
            <a:pPr lvl="1"/>
            <a:r>
              <a:rPr lang="en-US" sz="1800" dirty="0"/>
              <a:t>Case2: Red is always &gt; 50% prediction is  red all the time</a:t>
            </a:r>
          </a:p>
          <a:p>
            <a:r>
              <a:rPr lang="en-US" sz="2200" dirty="0"/>
              <a:t>When we train a model we get to decided what data we include</a:t>
            </a:r>
          </a:p>
          <a:p>
            <a:pPr lvl="1"/>
            <a:r>
              <a:rPr lang="en-US" sz="1800" dirty="0"/>
              <a:t>We can balance the classes, leave them as is, or over-sample a class</a:t>
            </a:r>
          </a:p>
          <a:p>
            <a:pPr lvl="1"/>
            <a:r>
              <a:rPr lang="en-US" sz="1800" dirty="0"/>
              <a:t>In our random example above this lets us pick an ML output anywhere from 100% red to 100% green</a:t>
            </a:r>
          </a:p>
          <a:p>
            <a:r>
              <a:rPr lang="en-US" sz="2000" b="1" dirty="0"/>
              <a:t>Whenever there is uncertainty your class balance will change your result!</a:t>
            </a:r>
          </a:p>
          <a:p>
            <a:r>
              <a:rPr lang="en-US" sz="2000" b="1" dirty="0"/>
              <a:t>Be-careful about think of these results as the truth. Think of it as the truth of the training data you selected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392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1A67-1076-ED50-D5A8-5749D8009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Experiment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A51007-17FB-150A-3AEF-734AF96BB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Define your problem</a:t>
            </a:r>
          </a:p>
          <a:p>
            <a:pPr marL="514350" indent="-514350">
              <a:buAutoNum type="arabicParenR"/>
            </a:pPr>
            <a:r>
              <a:rPr lang="en-US" dirty="0"/>
              <a:t>Gather preliminary or existing data</a:t>
            </a:r>
          </a:p>
          <a:p>
            <a:pPr marL="514350" indent="-514350">
              <a:buAutoNum type="arabicParenR"/>
            </a:pPr>
            <a:r>
              <a:rPr lang="en-US" dirty="0"/>
              <a:t>Fit a test model</a:t>
            </a:r>
          </a:p>
          <a:p>
            <a:pPr marL="514350" indent="-514350">
              <a:buAutoNum type="arabicParenR"/>
            </a:pPr>
            <a:r>
              <a:rPr lang="en-US" dirty="0"/>
              <a:t>Use a learning curve fit to estimate how much more data you might need</a:t>
            </a:r>
          </a:p>
          <a:p>
            <a:pPr marL="514350" indent="-514350">
              <a:buAutoNum type="arabicParenR"/>
            </a:pPr>
            <a:r>
              <a:rPr lang="en-US" dirty="0"/>
              <a:t>Use importance or attribution to look for confounders that might affect your data</a:t>
            </a:r>
          </a:p>
          <a:p>
            <a:pPr marL="514350" indent="-514350">
              <a:buAutoNum type="arabicParenR"/>
            </a:pPr>
            <a:r>
              <a:rPr lang="en-US" dirty="0"/>
              <a:t>Gather data and experiment with new models</a:t>
            </a:r>
          </a:p>
          <a:p>
            <a:pPr marL="514350" indent="-514350">
              <a:buAutoNum type="arabicParenR"/>
            </a:pPr>
            <a:r>
              <a:rPr lang="en-US" dirty="0"/>
              <a:t>Deploy/Publish – Return to 6</a:t>
            </a:r>
          </a:p>
        </p:txBody>
      </p:sp>
    </p:spTree>
    <p:extLst>
      <p:ext uri="{BB962C8B-B14F-4D97-AF65-F5344CB8AC3E}">
        <p14:creationId xmlns:p14="http://schemas.microsoft.com/office/powerpoint/2010/main" val="342725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8E2DC-3873-F948-78A4-56DB99F7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Case Study: Why Amazons Automated Hiring Tool Discriminated Against Women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250DD-156C-2DDE-8259-D64C4D42D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942" y="1690690"/>
            <a:ext cx="11052858" cy="4486273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2014 Amazon built a model to read resumes and predict who will be successful</a:t>
            </a:r>
          </a:p>
          <a:p>
            <a:pPr lvl="1"/>
            <a:r>
              <a:rPr lang="en-US" sz="2000" dirty="0"/>
              <a:t>Inputs: Resume Terms</a:t>
            </a:r>
          </a:p>
          <a:p>
            <a:pPr lvl="1"/>
            <a:r>
              <a:rPr lang="en-US" sz="2000" dirty="0"/>
              <a:t>Outputs: Hired/Not Hired</a:t>
            </a:r>
          </a:p>
          <a:p>
            <a:r>
              <a:rPr lang="en-US" sz="2400" dirty="0"/>
              <a:t>Uncertainty in hiring is large</a:t>
            </a:r>
          </a:p>
          <a:p>
            <a:r>
              <a:rPr lang="en-US" sz="2400" dirty="0"/>
              <a:t>Dataset was historical and very Male – Gender was excluded so in theory the model shouldn’t know</a:t>
            </a:r>
          </a:p>
          <a:p>
            <a:r>
              <a:rPr lang="en-US" sz="2400" dirty="0"/>
              <a:t>Confounders – “downgraded resumes that included the word “women’s” — as in “women’s rugby team.””</a:t>
            </a:r>
          </a:p>
          <a:p>
            <a:r>
              <a:rPr lang="en-US" dirty="0"/>
              <a:t>In search of objectivity the model reproduced the training data’s gender bias</a:t>
            </a:r>
          </a:p>
          <a:p>
            <a:r>
              <a:rPr lang="en-US" dirty="0"/>
              <a:t>The model was scraped before put into production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D4A621-F516-E56D-D6FE-26590C0C85C2}"/>
              </a:ext>
            </a:extLst>
          </p:cNvPr>
          <p:cNvSpPr txBox="1"/>
          <p:nvPr/>
        </p:nvSpPr>
        <p:spPr>
          <a:xfrm>
            <a:off x="95491" y="6007662"/>
            <a:ext cx="120010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www.aclu.org</a:t>
            </a:r>
            <a:r>
              <a:rPr lang="en-US" dirty="0"/>
              <a:t>/blog/</a:t>
            </a:r>
            <a:r>
              <a:rPr lang="en-US" dirty="0" err="1"/>
              <a:t>womens</a:t>
            </a:r>
            <a:r>
              <a:rPr lang="en-US" dirty="0"/>
              <a:t>-rights/</a:t>
            </a:r>
            <a:r>
              <a:rPr lang="en-US" dirty="0" err="1"/>
              <a:t>womens</a:t>
            </a:r>
            <a:r>
              <a:rPr lang="en-US" dirty="0"/>
              <a:t>-rights-workplace/why-amazons-automated-hiring-tool-discriminated-against</a:t>
            </a:r>
          </a:p>
        </p:txBody>
      </p:sp>
    </p:spTree>
    <p:extLst>
      <p:ext uri="{BB962C8B-B14F-4D97-AF65-F5344CB8AC3E}">
        <p14:creationId xmlns:p14="http://schemas.microsoft.com/office/powerpoint/2010/main" val="3099627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6E772-B7B9-F1EF-870D-89BD883B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7431A-992C-33CC-97BA-FF90C8449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382" y="1330036"/>
            <a:ext cx="11104418" cy="4846927"/>
          </a:xfrm>
        </p:spPr>
        <p:txBody>
          <a:bodyPr>
            <a:normAutofit lnSpcReduction="10000"/>
          </a:bodyPr>
          <a:lstStyle/>
          <a:p>
            <a:pPr marL="457189" lvl="1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b="1" dirty="0"/>
              <a:t>Important Best Practices</a:t>
            </a:r>
          </a:p>
          <a:p>
            <a:pPr marL="457189" lvl="1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dirty="0"/>
              <a:t>Think about:</a:t>
            </a:r>
          </a:p>
          <a:p>
            <a:pPr lvl="2"/>
            <a:r>
              <a:rPr lang="en-US" dirty="0"/>
              <a:t>Possible confounders</a:t>
            </a:r>
          </a:p>
          <a:p>
            <a:pPr lvl="2"/>
            <a:r>
              <a:rPr lang="en-US" dirty="0"/>
              <a:t>Dataset bias and balance</a:t>
            </a:r>
          </a:p>
          <a:p>
            <a:pPr lvl="2"/>
            <a:r>
              <a:rPr lang="en-US" dirty="0"/>
              <a:t>Are you going to use your model on new data that isn’t representative in your training data</a:t>
            </a:r>
          </a:p>
          <a:p>
            <a:pPr lvl="2"/>
            <a:endParaRPr lang="en-US" dirty="0"/>
          </a:p>
          <a:p>
            <a:pPr marL="457189" lvl="1" indent="0">
              <a:buNone/>
            </a:pPr>
            <a:r>
              <a:rPr lang="en-US" dirty="0"/>
              <a:t>Dataset training/validation/testing splits are very important</a:t>
            </a:r>
          </a:p>
          <a:p>
            <a:pPr lvl="2"/>
            <a:r>
              <a:rPr lang="en-US" dirty="0"/>
              <a:t>or Correct Cross validation</a:t>
            </a:r>
          </a:p>
          <a:p>
            <a:pPr lvl="2"/>
            <a:r>
              <a:rPr lang="en-US" dirty="0"/>
              <a:t>Make sure if you split by subject if you have multiple datapoints per subject</a:t>
            </a:r>
          </a:p>
          <a:p>
            <a:pPr lvl="1"/>
            <a:endParaRPr lang="en-US" dirty="0"/>
          </a:p>
          <a:p>
            <a:pPr marL="457189" lvl="1" indent="0">
              <a:buNone/>
            </a:pPr>
            <a:r>
              <a:rPr lang="en-US" dirty="0"/>
              <a:t> </a:t>
            </a:r>
          </a:p>
          <a:p>
            <a:pPr marL="457189" lvl="1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3388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1A67-1076-ED50-D5A8-5749D8009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Experiment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A51007-17FB-150A-3AEF-734AF96BB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ln>
            <a:solidFill>
              <a:schemeClr val="bg2"/>
            </a:solidFill>
          </a:ln>
        </p:spPr>
        <p:txBody>
          <a:bodyPr/>
          <a:lstStyle/>
          <a:p>
            <a:pPr marL="514350" indent="-514350">
              <a:buAutoNum type="arabicParenR"/>
            </a:pPr>
            <a:r>
              <a:rPr lang="en-US" b="1" dirty="0"/>
              <a:t>Define your problem</a:t>
            </a:r>
          </a:p>
          <a:p>
            <a:pPr marL="514350" indent="-514350">
              <a:buAutoNum type="arabicParenR"/>
            </a:pPr>
            <a:r>
              <a:rPr lang="en-US" b="1" dirty="0"/>
              <a:t>Gather preliminary or existing data</a:t>
            </a:r>
          </a:p>
          <a:p>
            <a:pPr marL="514350" indent="-514350">
              <a:buAutoNum type="arabicParenR"/>
            </a:pPr>
            <a:r>
              <a:rPr lang="en-US" b="1" dirty="0"/>
              <a:t>Fit a test model</a:t>
            </a:r>
          </a:p>
          <a:p>
            <a:pPr marL="514350" indent="-514350">
              <a:buAutoNum type="arabicParenR"/>
            </a:pPr>
            <a:r>
              <a:rPr lang="en-US" dirty="0">
                <a:solidFill>
                  <a:schemeClr val="bg2"/>
                </a:solidFill>
              </a:rPr>
              <a:t>Use a learning curve fit to estimate how much more data you might need</a:t>
            </a:r>
          </a:p>
          <a:p>
            <a:pPr marL="514350" indent="-514350">
              <a:buAutoNum type="arabicParenR"/>
            </a:pPr>
            <a:r>
              <a:rPr lang="en-US" dirty="0">
                <a:solidFill>
                  <a:schemeClr val="bg2"/>
                </a:solidFill>
              </a:rPr>
              <a:t>Use importance or attribution to look for confounders that might affect your data</a:t>
            </a:r>
          </a:p>
          <a:p>
            <a:pPr marL="514350" indent="-514350">
              <a:buAutoNum type="arabicParenR"/>
            </a:pPr>
            <a:r>
              <a:rPr lang="en-US" dirty="0">
                <a:solidFill>
                  <a:schemeClr val="bg2"/>
                </a:solidFill>
              </a:rPr>
              <a:t>Gather data and experiment with new models</a:t>
            </a:r>
          </a:p>
          <a:p>
            <a:pPr marL="514350" indent="-514350">
              <a:buAutoNum type="arabicParenR"/>
            </a:pPr>
            <a:r>
              <a:rPr lang="en-US" dirty="0">
                <a:solidFill>
                  <a:schemeClr val="bg2"/>
                </a:solidFill>
              </a:rPr>
              <a:t>Deploy/Publish – Return to 6</a:t>
            </a:r>
          </a:p>
        </p:txBody>
      </p:sp>
    </p:spTree>
    <p:extLst>
      <p:ext uri="{BB962C8B-B14F-4D97-AF65-F5344CB8AC3E}">
        <p14:creationId xmlns:p14="http://schemas.microsoft.com/office/powerpoint/2010/main" val="4008355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4092-BAED-FCBE-261A-3BE64B0B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Power-up Example</a:t>
            </a:r>
          </a:p>
        </p:txBody>
      </p:sp>
      <p:pic>
        <p:nvPicPr>
          <p:cNvPr id="5" name="Content Placeholder 4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F1889E70-876D-EDBF-66DC-15AC7F9A7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54" t="6403" r="3996" b="4569"/>
          <a:stretch/>
        </p:blipFill>
        <p:spPr>
          <a:xfrm>
            <a:off x="3125273" y="2706485"/>
            <a:ext cx="8809149" cy="3889419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5FA827-37DB-D93F-5F88-0656DDBBD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78" y="2060022"/>
            <a:ext cx="2590800" cy="436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003AB1-1FAD-710B-5DA0-6F0B13476AE0}"/>
              </a:ext>
            </a:extLst>
          </p:cNvPr>
          <p:cNvSpPr txBox="1"/>
          <p:nvPr/>
        </p:nvSpPr>
        <p:spPr>
          <a:xfrm>
            <a:off x="1365162" y="1506024"/>
            <a:ext cx="121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779856-59BB-D347-C8A2-A258199DDD27}"/>
              </a:ext>
            </a:extLst>
          </p:cNvPr>
          <p:cNvSpPr txBox="1"/>
          <p:nvPr/>
        </p:nvSpPr>
        <p:spPr>
          <a:xfrm>
            <a:off x="4941193" y="2831587"/>
            <a:ext cx="481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Outputs Probability of a wine being Red or White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6EEE7F-AA0C-20E6-7958-154259814EC1}"/>
              </a:ext>
            </a:extLst>
          </p:cNvPr>
          <p:cNvSpPr txBox="1"/>
          <p:nvPr/>
        </p:nvSpPr>
        <p:spPr>
          <a:xfrm>
            <a:off x="4941193" y="1506024"/>
            <a:ext cx="481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Algorithm = Random Forest</a:t>
            </a:r>
          </a:p>
        </p:txBody>
      </p:sp>
    </p:spTree>
    <p:extLst>
      <p:ext uri="{BB962C8B-B14F-4D97-AF65-F5344CB8AC3E}">
        <p14:creationId xmlns:p14="http://schemas.microsoft.com/office/powerpoint/2010/main" val="3354876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1AC1D-B93A-B966-6B90-2A19A783F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8F8F5-07A0-82F1-82FC-E1BA3E500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90"/>
            <a:ext cx="10515600" cy="4351338"/>
          </a:xfrm>
        </p:spPr>
        <p:txBody>
          <a:bodyPr/>
          <a:lstStyle/>
          <a:p>
            <a:r>
              <a:rPr lang="en-US" dirty="0"/>
              <a:t>Good Machine Learning starts with good datasets</a:t>
            </a:r>
          </a:p>
          <a:p>
            <a:endParaRPr lang="en-US" dirty="0"/>
          </a:p>
          <a:p>
            <a:r>
              <a:rPr lang="en-US" dirty="0"/>
              <a:t>What makes a dataset ‘good’</a:t>
            </a:r>
          </a:p>
          <a:p>
            <a:pPr lvl="1"/>
            <a:r>
              <a:rPr lang="en-US" dirty="0"/>
              <a:t>Reproducible </a:t>
            </a:r>
          </a:p>
          <a:p>
            <a:pPr lvl="1"/>
            <a:r>
              <a:rPr lang="en-US" dirty="0"/>
              <a:t>‘FAIR’ – Finable Accessible Interoperable and Reusable</a:t>
            </a:r>
          </a:p>
          <a:p>
            <a:pPr lvl="1"/>
            <a:endParaRPr lang="en-US" dirty="0"/>
          </a:p>
          <a:p>
            <a:r>
              <a:rPr lang="en-US" dirty="0"/>
              <a:t>How to plan out your data taking</a:t>
            </a:r>
          </a:p>
          <a:p>
            <a:endParaRPr lang="en-US" dirty="0"/>
          </a:p>
          <a:p>
            <a:r>
              <a:rPr lang="en-US" dirty="0"/>
              <a:t>What makes a data set ‘AI-Ready’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59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A1297-A792-207C-36DA-B34A9B18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Datasets?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D927D-3672-17CB-9534-DE8E9186D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815" y="1527858"/>
            <a:ext cx="10994985" cy="464910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Machine Learning Algorithms learn from data</a:t>
            </a:r>
          </a:p>
          <a:p>
            <a:pPr lvl="1"/>
            <a:r>
              <a:rPr lang="en-US" dirty="0"/>
              <a:t>Often powerful enough to ‘memorize’ or overfit data</a:t>
            </a:r>
          </a:p>
          <a:p>
            <a:pPr marL="457189" lvl="1" indent="0">
              <a:buNone/>
            </a:pPr>
            <a:endParaRPr lang="en-US" dirty="0"/>
          </a:p>
          <a:p>
            <a:r>
              <a:rPr lang="en-US" dirty="0"/>
              <a:t>You’re training ML models to work with new data</a:t>
            </a:r>
          </a:p>
          <a:p>
            <a:pPr lvl="1"/>
            <a:r>
              <a:rPr lang="en-US" dirty="0"/>
              <a:t>Memorizing training data isn’t good enough</a:t>
            </a:r>
          </a:p>
          <a:p>
            <a:pPr lvl="1"/>
            <a:r>
              <a:rPr lang="en-US" dirty="0"/>
              <a:t>Normally called generalization</a:t>
            </a:r>
          </a:p>
          <a:p>
            <a:pPr lvl="2"/>
            <a:r>
              <a:rPr lang="en-US" dirty="0"/>
              <a:t>We want models to learning something from the training data the applies to future data as well</a:t>
            </a:r>
          </a:p>
          <a:p>
            <a:pPr marL="914377" lvl="2" indent="0">
              <a:buNone/>
            </a:pPr>
            <a:endParaRPr lang="en-US" dirty="0"/>
          </a:p>
          <a:p>
            <a:r>
              <a:rPr lang="en-US" dirty="0"/>
              <a:t>How do we know if the model generalizes?</a:t>
            </a:r>
          </a:p>
          <a:p>
            <a:pPr lvl="1"/>
            <a:r>
              <a:rPr lang="en-US" dirty="0"/>
              <a:t>We check by splitting off some test data</a:t>
            </a:r>
          </a:p>
          <a:p>
            <a:pPr lvl="1"/>
            <a:r>
              <a:rPr lang="en-US" dirty="0"/>
              <a:t>In contests the testing labels aren’t published</a:t>
            </a:r>
          </a:p>
          <a:p>
            <a:pPr lvl="1"/>
            <a:r>
              <a:rPr lang="en-US" dirty="0"/>
              <a:t>In research settings we use testing data to compare models</a:t>
            </a:r>
          </a:p>
          <a:p>
            <a:pPr lvl="1"/>
            <a:r>
              <a:rPr lang="en-US" dirty="0"/>
              <a:t>In both cases it’s useful for the dataset creator to decide, so it’s consistent moving forward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4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A578F-61E4-9962-A028-6184DD66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Best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0065A-C575-1EA0-C411-5A5E79996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065" y="1545465"/>
            <a:ext cx="10722735" cy="4631498"/>
          </a:xfrm>
        </p:spPr>
        <p:txBody>
          <a:bodyPr/>
          <a:lstStyle/>
          <a:p>
            <a:r>
              <a:rPr lang="en-US" dirty="0"/>
              <a:t>When splitting your dataset you may have several examples from a single subject.</a:t>
            </a:r>
          </a:p>
          <a:p>
            <a:pPr lvl="1"/>
            <a:r>
              <a:rPr lang="en-US" dirty="0"/>
              <a:t>i.e. you’re looking at a number of time windows in EEG data, or you have a number of FMRI datapoints</a:t>
            </a:r>
          </a:p>
          <a:p>
            <a:r>
              <a:rPr lang="en-US" dirty="0"/>
              <a:t>Often we want to say our results translate to new subjects</a:t>
            </a:r>
          </a:p>
          <a:p>
            <a:r>
              <a:rPr lang="en-US" b="1" dirty="0"/>
              <a:t>To make this claim you need split you data set by Subject</a:t>
            </a:r>
          </a:p>
          <a:p>
            <a:pPr lvl="1"/>
            <a:r>
              <a:rPr lang="en-US" dirty="0"/>
              <a:t>Not by data points, </a:t>
            </a:r>
            <a:r>
              <a:rPr lang="en-US" dirty="0" err="1"/>
              <a:t>i.e</a:t>
            </a:r>
            <a:r>
              <a:rPr lang="en-US" dirty="0"/>
              <a:t> all the data points for a subject should be in either a test/train or validation</a:t>
            </a:r>
          </a:p>
          <a:p>
            <a:r>
              <a:rPr lang="en-US" b="1" dirty="0" err="1"/>
              <a:t>Example:</a:t>
            </a:r>
            <a:r>
              <a:rPr lang="en-US" b="1" dirty="0" err="1">
                <a:hlinkClick r:id="rId2"/>
              </a:rPr>
              <a:t>Retraction</a:t>
            </a:r>
            <a:r>
              <a:rPr lang="en-US" b="1" dirty="0">
                <a:hlinkClick r:id="rId2"/>
              </a:rPr>
              <a:t> Note: Machine learning of neural representations of suicide and emotion concepts identifies suicidal youth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28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1B2BF-1841-C1C2-326D-C18F6B525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Dataset AI Ready?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1687-76D6-271C-9132-A1D68BA30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126" y="1690690"/>
            <a:ext cx="10649607" cy="45121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Clear Data Splits </a:t>
            </a:r>
          </a:p>
          <a:p>
            <a:pPr lvl="1"/>
            <a:r>
              <a:rPr lang="en-US" dirty="0"/>
              <a:t>Designate some examples as training data</a:t>
            </a:r>
          </a:p>
          <a:p>
            <a:pPr lvl="1"/>
            <a:r>
              <a:rPr lang="en-US" dirty="0"/>
              <a:t>Designate some examples as testing data</a:t>
            </a:r>
          </a:p>
          <a:p>
            <a:r>
              <a:rPr lang="en-US" dirty="0"/>
              <a:t>Structured Data is ‘Tidy’ - https://</a:t>
            </a:r>
            <a:r>
              <a:rPr lang="en-US" dirty="0" err="1"/>
              <a:t>vita.had.co.nz</a:t>
            </a:r>
            <a:r>
              <a:rPr lang="en-US" dirty="0"/>
              <a:t>/papers/tidy-</a:t>
            </a:r>
            <a:r>
              <a:rPr lang="en-US" dirty="0" err="1"/>
              <a:t>data.pdf</a:t>
            </a:r>
            <a:endParaRPr lang="en-US" dirty="0"/>
          </a:p>
          <a:p>
            <a:pPr lvl="1"/>
            <a:r>
              <a:rPr lang="en-US" dirty="0"/>
              <a:t>Every column is a variable.</a:t>
            </a:r>
          </a:p>
          <a:p>
            <a:pPr lvl="1"/>
            <a:r>
              <a:rPr lang="en-US" dirty="0"/>
              <a:t>Every row is an observation.</a:t>
            </a:r>
          </a:p>
          <a:p>
            <a:pPr lvl="1"/>
            <a:r>
              <a:rPr lang="en-US" dirty="0"/>
              <a:t>Every cell is a single value.</a:t>
            </a:r>
          </a:p>
          <a:p>
            <a:r>
              <a:rPr lang="en-US" dirty="0"/>
              <a:t>The Dataset is Clean</a:t>
            </a:r>
          </a:p>
          <a:p>
            <a:pPr lvl="1"/>
            <a:r>
              <a:rPr lang="en-US" dirty="0"/>
              <a:t>No missing values or ‘Nans’</a:t>
            </a:r>
          </a:p>
          <a:p>
            <a:pPr lvl="1"/>
            <a:r>
              <a:rPr lang="en-US" dirty="0"/>
              <a:t>No ‘bad’ data</a:t>
            </a:r>
          </a:p>
          <a:p>
            <a:pPr lvl="1"/>
            <a:r>
              <a:rPr lang="en-US" dirty="0"/>
              <a:t>Consistent as Possible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606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EAB885E1-8236-B642-A89C-ED4BE1FA75C3}"/>
              </a:ext>
            </a:extLst>
          </p:cNvPr>
          <p:cNvGrpSpPr/>
          <p:nvPr/>
        </p:nvGrpSpPr>
        <p:grpSpPr>
          <a:xfrm>
            <a:off x="1917750" y="1643296"/>
            <a:ext cx="7965933" cy="3570535"/>
            <a:chOff x="1917750" y="1643296"/>
            <a:chExt cx="7965933" cy="357053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3A36C48E-9E1C-4B47-A61D-3145D864A65A}"/>
                </a:ext>
              </a:extLst>
            </p:cNvPr>
            <p:cNvSpPr/>
            <p:nvPr/>
          </p:nvSpPr>
          <p:spPr>
            <a:xfrm>
              <a:off x="1930156" y="3888268"/>
              <a:ext cx="126950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Measured Data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B9B7C27-1745-5A41-82A9-64A27F6260DD}"/>
                </a:ext>
              </a:extLst>
            </p:cNvPr>
            <p:cNvSpPr/>
            <p:nvPr/>
          </p:nvSpPr>
          <p:spPr>
            <a:xfrm>
              <a:off x="3918161" y="2870628"/>
              <a:ext cx="1269507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Analytic Data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8E263DE-D43C-D348-8B55-6C5A2CC5ADAD}"/>
                </a:ext>
              </a:extLst>
            </p:cNvPr>
            <p:cNvSpPr/>
            <p:nvPr/>
          </p:nvSpPr>
          <p:spPr>
            <a:xfrm>
              <a:off x="6000942" y="3579137"/>
              <a:ext cx="1729665" cy="1325563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Computational Results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103A6F7D-3DA3-3541-904F-B57E85576AB6}"/>
                </a:ext>
              </a:extLst>
            </p:cNvPr>
            <p:cNvSpPr/>
            <p:nvPr/>
          </p:nvSpPr>
          <p:spPr>
            <a:xfrm>
              <a:off x="8154018" y="2264933"/>
              <a:ext cx="1729665" cy="226380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Figures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Tables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Numerical Summaries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CC98015-DC16-DC49-BE4D-DF32B2F38BAF}"/>
                </a:ext>
              </a:extLst>
            </p:cNvPr>
            <p:cNvSpPr/>
            <p:nvPr/>
          </p:nvSpPr>
          <p:spPr>
            <a:xfrm>
              <a:off x="1917750" y="1643296"/>
              <a:ext cx="1269507" cy="934059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Protocol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0FCA08C-C42B-1944-8C97-AA9E643114E4}"/>
                </a:ext>
              </a:extLst>
            </p:cNvPr>
            <p:cNvCxnSpPr>
              <a:cxnSpLocks/>
              <a:stCxn id="9" idx="2"/>
              <a:endCxn id="4" idx="0"/>
            </p:cNvCxnSpPr>
            <p:nvPr/>
          </p:nvCxnSpPr>
          <p:spPr>
            <a:xfrm>
              <a:off x="2552504" y="2577355"/>
              <a:ext cx="12406" cy="1310913"/>
            </a:xfrm>
            <a:prstGeom prst="straightConnector1">
              <a:avLst/>
            </a:prstGeom>
            <a:ln w="571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B838F73-36F0-834C-96CB-702192E7EA45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 flipV="1">
              <a:off x="3199663" y="3533410"/>
              <a:ext cx="718498" cy="1017640"/>
            </a:xfrm>
            <a:prstGeom prst="straightConnector1">
              <a:avLst/>
            </a:prstGeom>
            <a:ln w="571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D325598-1509-244B-A061-A85F69E45AA9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5187668" y="3533410"/>
              <a:ext cx="813274" cy="708509"/>
            </a:xfrm>
            <a:prstGeom prst="straightConnector1">
              <a:avLst/>
            </a:prstGeom>
            <a:ln w="571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8C826B2-E6C7-A24A-BDEE-D3B40C3B2602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 flipV="1">
              <a:off x="7730607" y="3396836"/>
              <a:ext cx="423411" cy="845083"/>
            </a:xfrm>
            <a:prstGeom prst="straightConnector1">
              <a:avLst/>
            </a:prstGeom>
            <a:ln w="571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itle 53">
            <a:extLst>
              <a:ext uri="{FF2B5EF4-FFF2-40B4-BE49-F238E27FC236}">
                <a16:creationId xmlns:a16="http://schemas.microsoft.com/office/drawing/2014/main" id="{2FBFC44A-2BFD-304C-98C7-9D7A896C7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you make your data AI ready?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837E9A2-05A0-744A-A4D0-7939B2199185}"/>
              </a:ext>
            </a:extLst>
          </p:cNvPr>
          <p:cNvSpPr txBox="1"/>
          <p:nvPr/>
        </p:nvSpPr>
        <p:spPr>
          <a:xfrm>
            <a:off x="10014436" y="6444724"/>
            <a:ext cx="20074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Adapted from R. Peng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21A82AA-214C-8442-BB65-3785818D7FA6}"/>
              </a:ext>
            </a:extLst>
          </p:cNvPr>
          <p:cNvGrpSpPr/>
          <p:nvPr/>
        </p:nvGrpSpPr>
        <p:grpSpPr>
          <a:xfrm>
            <a:off x="505472" y="2110326"/>
            <a:ext cx="8756854" cy="4282807"/>
            <a:chOff x="505472" y="2110326"/>
            <a:chExt cx="8756854" cy="4282807"/>
          </a:xfrm>
        </p:grpSpPr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F318F6B2-BE56-844A-A8F8-5A344FA4811A}"/>
                </a:ext>
              </a:extLst>
            </p:cNvPr>
            <p:cNvCxnSpPr>
              <a:cxnSpLocks/>
              <a:stCxn id="5" idx="2"/>
              <a:endCxn id="6" idx="2"/>
            </p:cNvCxnSpPr>
            <p:nvPr/>
          </p:nvCxnSpPr>
          <p:spPr>
            <a:xfrm rot="16200000" flipH="1">
              <a:off x="5355091" y="3394015"/>
              <a:ext cx="708509" cy="2312860"/>
            </a:xfrm>
            <a:prstGeom prst="curvedConnector3">
              <a:avLst>
                <a:gd name="adj1" fmla="val 250680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urved Connector 33">
              <a:extLst>
                <a:ext uri="{FF2B5EF4-FFF2-40B4-BE49-F238E27FC236}">
                  <a16:creationId xmlns:a16="http://schemas.microsoft.com/office/drawing/2014/main" id="{C469AE2E-BE66-C74F-83E9-2FAFBF91E0CC}"/>
                </a:ext>
              </a:extLst>
            </p:cNvPr>
            <p:cNvCxnSpPr>
              <a:cxnSpLocks/>
              <a:stCxn id="4" idx="2"/>
              <a:endCxn id="5" idx="2"/>
            </p:cNvCxnSpPr>
            <p:nvPr/>
          </p:nvCxnSpPr>
          <p:spPr>
            <a:xfrm rot="5400000" flipH="1" flipV="1">
              <a:off x="3050092" y="3711008"/>
              <a:ext cx="1017640" cy="1988005"/>
            </a:xfrm>
            <a:prstGeom prst="curvedConnector3">
              <a:avLst>
                <a:gd name="adj1" fmla="val -73413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8134C02-EEDF-9C40-85D4-2E4DAB8968E0}"/>
                </a:ext>
              </a:extLst>
            </p:cNvPr>
            <p:cNvSpPr/>
            <p:nvPr/>
          </p:nvSpPr>
          <p:spPr>
            <a:xfrm>
              <a:off x="3076814" y="5321746"/>
              <a:ext cx="1224379" cy="1017004"/>
            </a:xfrm>
            <a:prstGeom prst="rect">
              <a:avLst/>
            </a:prstGeom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Processing code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B6CBCFE-0918-F247-B39D-56FDE9DBFE66}"/>
                </a:ext>
              </a:extLst>
            </p:cNvPr>
            <p:cNvSpPr/>
            <p:nvPr/>
          </p:nvSpPr>
          <p:spPr>
            <a:xfrm>
              <a:off x="5097155" y="5376129"/>
              <a:ext cx="1224379" cy="1017004"/>
            </a:xfrm>
            <a:prstGeom prst="rect">
              <a:avLst/>
            </a:prstGeom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Analytic code</a:t>
              </a:r>
            </a:p>
          </p:txBody>
        </p:sp>
        <p:cxnSp>
          <p:nvCxnSpPr>
            <p:cNvPr id="38" name="Curved Connector 37">
              <a:extLst>
                <a:ext uri="{FF2B5EF4-FFF2-40B4-BE49-F238E27FC236}">
                  <a16:creationId xmlns:a16="http://schemas.microsoft.com/office/drawing/2014/main" id="{48480631-58FC-6D4A-BB4E-E5853FE93F05}"/>
                </a:ext>
              </a:extLst>
            </p:cNvPr>
            <p:cNvCxnSpPr>
              <a:cxnSpLocks/>
              <a:stCxn id="6" idx="2"/>
              <a:endCxn id="8" idx="2"/>
            </p:cNvCxnSpPr>
            <p:nvPr/>
          </p:nvCxnSpPr>
          <p:spPr>
            <a:xfrm rot="5400000" flipH="1" flipV="1">
              <a:off x="7754332" y="3640181"/>
              <a:ext cx="375962" cy="2153076"/>
            </a:xfrm>
            <a:prstGeom prst="curvedConnector3">
              <a:avLst>
                <a:gd name="adj1" fmla="val -309034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EE2C441-D5A8-8C4C-834A-55B051061AB4}"/>
                </a:ext>
              </a:extLst>
            </p:cNvPr>
            <p:cNvSpPr/>
            <p:nvPr/>
          </p:nvSpPr>
          <p:spPr>
            <a:xfrm>
              <a:off x="7727597" y="5376129"/>
              <a:ext cx="1534729" cy="1017004"/>
            </a:xfrm>
            <a:prstGeom prst="rect">
              <a:avLst/>
            </a:prstGeom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Visualization + presentation code</a:t>
              </a:r>
            </a:p>
          </p:txBody>
        </p: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F6C8AAA2-56CA-064A-8470-0292DC4EC28C}"/>
                </a:ext>
              </a:extLst>
            </p:cNvPr>
            <p:cNvCxnSpPr>
              <a:cxnSpLocks/>
              <a:stCxn id="9" idx="1"/>
              <a:endCxn id="4" idx="1"/>
            </p:cNvCxnSpPr>
            <p:nvPr/>
          </p:nvCxnSpPr>
          <p:spPr>
            <a:xfrm rot="10800000" flipH="1" flipV="1">
              <a:off x="1917750" y="2110326"/>
              <a:ext cx="12406" cy="2440724"/>
            </a:xfrm>
            <a:prstGeom prst="curvedConnector3">
              <a:avLst>
                <a:gd name="adj1" fmla="val -5186031"/>
              </a:avLst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C0F3C88-C06E-6448-ABA2-32613967CC7E}"/>
                </a:ext>
              </a:extLst>
            </p:cNvPr>
            <p:cNvSpPr/>
            <p:nvPr/>
          </p:nvSpPr>
          <p:spPr>
            <a:xfrm>
              <a:off x="505472" y="2847257"/>
              <a:ext cx="1729655" cy="693721"/>
            </a:xfrm>
            <a:prstGeom prst="rect">
              <a:avLst/>
            </a:prstGeom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Methodological code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9136C733-51D1-4743-AD56-D3748436B7F1}"/>
              </a:ext>
            </a:extLst>
          </p:cNvPr>
          <p:cNvGrpSpPr/>
          <p:nvPr/>
        </p:nvGrpSpPr>
        <p:grpSpPr>
          <a:xfrm>
            <a:off x="5187668" y="1400959"/>
            <a:ext cx="6598547" cy="3855050"/>
            <a:chOff x="5423298" y="1507388"/>
            <a:chExt cx="6598547" cy="3855050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67D302D-5527-2842-AA0C-A1CD81FC0CEC}"/>
                </a:ext>
              </a:extLst>
            </p:cNvPr>
            <p:cNvSpPr/>
            <p:nvPr/>
          </p:nvSpPr>
          <p:spPr>
            <a:xfrm>
              <a:off x="10292180" y="4036875"/>
              <a:ext cx="1729665" cy="1325563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Published Article</a:t>
              </a: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32BECBCE-410B-D240-A5B6-B3768A713251}"/>
                </a:ext>
              </a:extLst>
            </p:cNvPr>
            <p:cNvSpPr/>
            <p:nvPr/>
          </p:nvSpPr>
          <p:spPr>
            <a:xfrm>
              <a:off x="5810693" y="1507388"/>
              <a:ext cx="1530051" cy="1205876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Published Dataset</a:t>
              </a: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5EC42E28-4D0D-AC41-814D-1B5357801C24}"/>
                </a:ext>
              </a:extLst>
            </p:cNvPr>
            <p:cNvSpPr/>
            <p:nvPr/>
          </p:nvSpPr>
          <p:spPr>
            <a:xfrm>
              <a:off x="10287215" y="1507388"/>
              <a:ext cx="1729665" cy="1325563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Website, application, other output</a:t>
              </a:r>
            </a:p>
          </p:txBody>
        </p:sp>
        <p:cxnSp>
          <p:nvCxnSpPr>
            <p:cNvPr id="64" name="Curved Connector 63">
              <a:extLst>
                <a:ext uri="{FF2B5EF4-FFF2-40B4-BE49-F238E27FC236}">
                  <a16:creationId xmlns:a16="http://schemas.microsoft.com/office/drawing/2014/main" id="{7CF40DF4-4AE6-4447-B941-604E8D90560F}"/>
                </a:ext>
              </a:extLst>
            </p:cNvPr>
            <p:cNvCxnSpPr>
              <a:cxnSpLocks/>
              <a:stCxn id="8" idx="3"/>
              <a:endCxn id="62" idx="2"/>
            </p:cNvCxnSpPr>
            <p:nvPr/>
          </p:nvCxnSpPr>
          <p:spPr>
            <a:xfrm flipV="1">
              <a:off x="10119313" y="2832951"/>
              <a:ext cx="1032735" cy="670314"/>
            </a:xfrm>
            <a:prstGeom prst="curvedConnector2">
              <a:avLst/>
            </a:prstGeom>
            <a:ln w="57150">
              <a:solidFill>
                <a:schemeClr val="accent3"/>
              </a:solidFill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Curved Connector 65">
              <a:extLst>
                <a:ext uri="{FF2B5EF4-FFF2-40B4-BE49-F238E27FC236}">
                  <a16:creationId xmlns:a16="http://schemas.microsoft.com/office/drawing/2014/main" id="{B512B9B8-5224-9043-AFA6-C70587392B3E}"/>
                </a:ext>
              </a:extLst>
            </p:cNvPr>
            <p:cNvCxnSpPr>
              <a:cxnSpLocks/>
              <a:stCxn id="5" idx="3"/>
              <a:endCxn id="57" idx="2"/>
            </p:cNvCxnSpPr>
            <p:nvPr/>
          </p:nvCxnSpPr>
          <p:spPr>
            <a:xfrm flipV="1">
              <a:off x="5423298" y="2713264"/>
              <a:ext cx="1152421" cy="926575"/>
            </a:xfrm>
            <a:prstGeom prst="curvedConnector2">
              <a:avLst/>
            </a:prstGeom>
            <a:ln w="57150">
              <a:solidFill>
                <a:schemeClr val="accent3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urved Connector 84">
              <a:extLst>
                <a:ext uri="{FF2B5EF4-FFF2-40B4-BE49-F238E27FC236}">
                  <a16:creationId xmlns:a16="http://schemas.microsoft.com/office/drawing/2014/main" id="{5C011089-AE6B-AF40-9E79-4B0057507603}"/>
                </a:ext>
              </a:extLst>
            </p:cNvPr>
            <p:cNvCxnSpPr>
              <a:cxnSpLocks/>
              <a:stCxn id="8" idx="3"/>
              <a:endCxn id="21" idx="0"/>
            </p:cNvCxnSpPr>
            <p:nvPr/>
          </p:nvCxnSpPr>
          <p:spPr>
            <a:xfrm>
              <a:off x="10119313" y="3503265"/>
              <a:ext cx="1037700" cy="533610"/>
            </a:xfrm>
            <a:prstGeom prst="curvedConnector2">
              <a:avLst/>
            </a:prstGeom>
            <a:ln w="57150">
              <a:solidFill>
                <a:schemeClr val="accent3"/>
              </a:solidFill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899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24378</TotalTime>
  <Words>1867</Words>
  <Application>Microsoft Macintosh PowerPoint</Application>
  <PresentationFormat>Widescreen</PresentationFormat>
  <Paragraphs>244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Good Data Practices For Machine Learning</vt:lpstr>
      <vt:lpstr>Reminder ML Types</vt:lpstr>
      <vt:lpstr>ML Experiment</vt:lpstr>
      <vt:lpstr>Programming Power-up Example</vt:lpstr>
      <vt:lpstr>It’s All About Data</vt:lpstr>
      <vt:lpstr>Splitting Datasets?</vt:lpstr>
      <vt:lpstr>Important Best Practice</vt:lpstr>
      <vt:lpstr>What Makes a Dataset AI Ready?</vt:lpstr>
      <vt:lpstr>Where do you make your data AI ready?</vt:lpstr>
      <vt:lpstr>Example Differences between Reproducible and AI-Ready</vt:lpstr>
      <vt:lpstr>AI Ready Data</vt:lpstr>
      <vt:lpstr>Sometimes it’s ok to break the rules!</vt:lpstr>
      <vt:lpstr>ML Data Content</vt:lpstr>
      <vt:lpstr>Confounders</vt:lpstr>
      <vt:lpstr>Confounders - Example</vt:lpstr>
      <vt:lpstr>Confounders - Example</vt:lpstr>
      <vt:lpstr>Confounders - Lessons</vt:lpstr>
      <vt:lpstr>What’s the Confounder? Husky or Wolf</vt:lpstr>
      <vt:lpstr>Confounders</vt:lpstr>
      <vt:lpstr>How much data do you need for ML </vt:lpstr>
      <vt:lpstr>Learning Curves</vt:lpstr>
      <vt:lpstr>Models have different learning curves</vt:lpstr>
      <vt:lpstr>Data Splits –  How Much</vt:lpstr>
      <vt:lpstr>Extrapolation</vt:lpstr>
      <vt:lpstr>Dataset Bias </vt:lpstr>
      <vt:lpstr>ML Experiment</vt:lpstr>
      <vt:lpstr>Case Study: Why Amazons Automated Hiring Tool Discriminated Against Women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Lillian Aoki</dc:creator>
  <cp:lastModifiedBy>Jake Searcy</cp:lastModifiedBy>
  <cp:revision>81</cp:revision>
  <dcterms:created xsi:type="dcterms:W3CDTF">2021-09-29T21:12:53Z</dcterms:created>
  <dcterms:modified xsi:type="dcterms:W3CDTF">2023-09-11T16:32:18Z</dcterms:modified>
</cp:coreProperties>
</file>

<file path=docProps/thumbnail.jpeg>
</file>